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handoutMasterIdLst>
    <p:handoutMasterId r:id="rId41"/>
  </p:handoutMasterIdLst>
  <p:sldIdLst>
    <p:sldId id="301" r:id="rId2"/>
    <p:sldId id="302" r:id="rId3"/>
    <p:sldId id="304" r:id="rId4"/>
    <p:sldId id="303" r:id="rId5"/>
    <p:sldId id="314" r:id="rId6"/>
    <p:sldId id="305" r:id="rId7"/>
    <p:sldId id="306" r:id="rId8"/>
    <p:sldId id="308" r:id="rId9"/>
    <p:sldId id="309" r:id="rId10"/>
    <p:sldId id="310" r:id="rId11"/>
    <p:sldId id="311" r:id="rId12"/>
    <p:sldId id="312" r:id="rId13"/>
    <p:sldId id="313" r:id="rId14"/>
    <p:sldId id="315" r:id="rId15"/>
    <p:sldId id="316" r:id="rId16"/>
    <p:sldId id="317" r:id="rId17"/>
    <p:sldId id="340" r:id="rId18"/>
    <p:sldId id="318" r:id="rId19"/>
    <p:sldId id="319" r:id="rId20"/>
    <p:sldId id="320" r:id="rId21"/>
    <p:sldId id="321" r:id="rId22"/>
    <p:sldId id="337" r:id="rId23"/>
    <p:sldId id="322" r:id="rId24"/>
    <p:sldId id="323" r:id="rId25"/>
    <p:sldId id="326" r:id="rId26"/>
    <p:sldId id="327" r:id="rId27"/>
    <p:sldId id="328" r:id="rId28"/>
    <p:sldId id="330" r:id="rId29"/>
    <p:sldId id="335" r:id="rId30"/>
    <p:sldId id="336" r:id="rId31"/>
    <p:sldId id="329" r:id="rId32"/>
    <p:sldId id="331" r:id="rId33"/>
    <p:sldId id="332" r:id="rId34"/>
    <p:sldId id="338" r:id="rId35"/>
    <p:sldId id="333" r:id="rId36"/>
    <p:sldId id="334" r:id="rId37"/>
    <p:sldId id="325" r:id="rId38"/>
    <p:sldId id="324" r:id="rId39"/>
    <p:sldId id="339" r:id="rId40"/>
  </p:sldIdLst>
  <p:sldSz cx="2743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98E5"/>
    <a:srgbClr val="3E6EDA"/>
    <a:srgbClr val="1BE600"/>
    <a:srgbClr val="3BFF21"/>
    <a:srgbClr val="FF0000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80" autoAdjust="0"/>
    <p:restoredTop sz="99630" autoAdjust="0"/>
  </p:normalViewPr>
  <p:slideViewPr>
    <p:cSldViewPr>
      <p:cViewPr varScale="1">
        <p:scale>
          <a:sx n="39" d="100"/>
          <a:sy n="39" d="100"/>
        </p:scale>
        <p:origin x="138" y="1638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7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7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29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8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4/28/2015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5676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761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41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41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511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497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3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9435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3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3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272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0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0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082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665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970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5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3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5" y="1435103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271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413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3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3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4/28/2015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3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3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6600" y="990600"/>
            <a:ext cx="48768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25000" y="838200"/>
            <a:ext cx="8305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  <a:cs typeface="Times New Roman" panose="02020603050405020304" pitchFamily="18" charset="0"/>
              </a:rPr>
              <a:t>Silver Spring, MD</a:t>
            </a:r>
          </a:p>
          <a:p>
            <a:pPr algn="ctr"/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Nick </a:t>
            </a:r>
            <a:r>
              <a:rPr lang="en-US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Dastalfo</a:t>
            </a: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az-Cyrl-AZ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ǀ</a:t>
            </a: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 Structural Option</a:t>
            </a:r>
          </a:p>
          <a:p>
            <a:pPr algn="ctr"/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Advisor: Dr. Thomas Boothby</a:t>
            </a:r>
          </a:p>
          <a:p>
            <a:pPr algn="ctr"/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April 13, 2015</a:t>
            </a:r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9600"/>
            <a:ext cx="4558030" cy="45720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0" y="748129"/>
            <a:ext cx="4876800" cy="45858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76600" y="51816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Courtesy of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Holbert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Apple Associates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0" y="5381655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Courtesy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Holbert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Apple Associates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457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0" y="4572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Typical Bay/Columns</a:t>
            </a:r>
          </a:p>
          <a:p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Square </a:t>
            </a:r>
            <a:r>
              <a:rPr lang="en-US" sz="36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→ 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Rectangular Bays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Move Columns onto grid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Mirror building proportions in bay proportions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0" y="1066800"/>
            <a:ext cx="3152775" cy="441663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0726400" y="914400"/>
            <a:ext cx="31527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003000" y="1066800"/>
            <a:ext cx="0" cy="43148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793200" y="504647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133.5 ft.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988486" y="2984956"/>
            <a:ext cx="1005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192 ft</a:t>
            </a:r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688800" y="3977818"/>
                <a:ext cx="1797957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192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133.5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=1.44</m:t>
                      </m:r>
                    </m:oMath>
                  </m:oMathPara>
                </a14:m>
                <a:endParaRPr lang="en-US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0" y="3977818"/>
                <a:ext cx="1797957" cy="7261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9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440650" y="457200"/>
            <a:ext cx="5543550" cy="2817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Statistics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Gravity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900764"/>
              </p:ext>
            </p:extLst>
          </p:nvPr>
        </p:nvGraphicFramePr>
        <p:xfrm>
          <a:off x="19964400" y="3780557"/>
          <a:ext cx="6934200" cy="1318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733800"/>
              </a:tblGrid>
              <a:tr h="322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Parking Space Orientation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Minimum Throughway Width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8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Book Antiqua" panose="0204060205030503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90° spaces</a:t>
                      </a:r>
                      <a:endParaRPr lang="en-US" sz="18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Book Antiqua" panose="02040602050305030304" pitchFamily="18" charset="0"/>
                        </a:rPr>
                        <a:t>24 feet</a:t>
                      </a:r>
                      <a:endParaRPr lang="en-US" sz="18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Book Antiqua" panose="0204060205030503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60° spaces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800" dirty="0" smtClean="0">
                          <a:latin typeface="Book Antiqua" panose="02040602050305030304" pitchFamily="18" charset="0"/>
                        </a:rPr>
                        <a:t>18 feet</a:t>
                      </a:r>
                      <a:endParaRPr lang="en-US" sz="18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144000" y="45720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Typical Bay/Columns</a:t>
            </a:r>
          </a:p>
          <a:p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Square </a:t>
            </a:r>
            <a:r>
              <a:rPr lang="en-US" sz="36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→ 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Rectangular Bays</a:t>
            </a: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Move Columns onto grid</a:t>
            </a: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Mirror building proportions in bay proportions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0" y="38100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  Re-Orient </a:t>
            </a: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Parking Spaces from 90° to 60°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5" y="564882"/>
            <a:ext cx="5038725" cy="26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7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Vibrations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Beam Layout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Beam/Column Design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0" y="45720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Vibrations Analysis</a:t>
            </a:r>
          </a:p>
          <a:p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Vibrations due to human walking activity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Minimize accelerations in the floor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38" y="2750135"/>
            <a:ext cx="2162175" cy="2921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355965"/>
                  </p:ext>
                </p:extLst>
              </p:nvPr>
            </p:nvGraphicFramePr>
            <p:xfrm>
              <a:off x="19202400" y="925451"/>
              <a:ext cx="7848602" cy="44559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24301"/>
                    <a:gridCol w="3924301"/>
                  </a:tblGrid>
                  <a:tr h="58684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Book Antiqua" panose="02040602050305030304" pitchFamily="18" charset="0"/>
                            </a:rPr>
                            <a:t>Deck Properties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latin typeface="Book Antiqua" panose="0204060205030503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993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Concrete Strength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4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000 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psi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93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Steel Grade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50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93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Deck Type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1.5VLR20</a:t>
                          </a:r>
                          <a:endParaRPr lang="en-US" sz="2000" b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93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Topping (in)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4.5 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93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Concrete Weight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LW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93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Total Slab Thickness (in)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6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93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  <a:ea typeface="Calibri"/>
                              <a:cs typeface="Times New Roman"/>
                            </a:rPr>
                            <a:t>Force from Excitation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=65 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𝑙𝑏𝑠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3696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  <a:ea typeface="Calibri"/>
                              <a:cs typeface="Times New Roman"/>
                            </a:rPr>
                            <a:t>Damping Ratio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  <a:ea typeface="Calibri"/>
                              <a:cs typeface="Times New Roman"/>
                            </a:rPr>
                            <a:t>0.05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3696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  <a:ea typeface="Calibri"/>
                              <a:cs typeface="Times New Roman"/>
                            </a:rPr>
                            <a:t>Acceleration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  <a:ea typeface="Calibri"/>
                              <a:cs typeface="Times New Roman"/>
                            </a:rPr>
                            <a:t> Limit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𝑜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𝑔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/>
                                </a:rPr>
                                <m:t> 100%</m:t>
                              </m:r>
                            </m:oMath>
                          </a14:m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  <a:ea typeface="Calibri"/>
                              <a:cs typeface="Times New Roman"/>
                            </a:rPr>
                            <a:t> = 0.5%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355965"/>
                  </p:ext>
                </p:extLst>
              </p:nvPr>
            </p:nvGraphicFramePr>
            <p:xfrm>
              <a:off x="19202400" y="925451"/>
              <a:ext cx="7848602" cy="44559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24301"/>
                    <a:gridCol w="3924301"/>
                  </a:tblGrid>
                  <a:tr h="58684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Book Antiqua" panose="02040602050305030304" pitchFamily="18" charset="0"/>
                            </a:rPr>
                            <a:t>Deck Properties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latin typeface="Book Antiqua" panose="0204060205030503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993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Concrete Strength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4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000 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psi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93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Steel Grade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50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93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Deck Type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1.5VLR20</a:t>
                          </a:r>
                          <a:endParaRPr lang="en-US" sz="2000" b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93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Topping (in)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4.5 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93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Concrete Weight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LW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93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</a:rPr>
                            <a:t>Total Slab Thickness (in)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6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93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  <a:ea typeface="Calibri"/>
                              <a:cs typeface="Times New Roman"/>
                            </a:rPr>
                            <a:t>Force from Excitation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311" t="-759091" r="-311" b="-277273"/>
                          </a:stretch>
                        </a:blipFill>
                      </a:tcPr>
                    </a:tc>
                  </a:tr>
                  <a:tr h="53696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  <a:ea typeface="Calibri"/>
                              <a:cs typeface="Times New Roman"/>
                            </a:rPr>
                            <a:t>Damping Ratio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  <a:ea typeface="Calibri"/>
                              <a:cs typeface="Times New Roman"/>
                            </a:rPr>
                            <a:t>0.05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3696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  <a:ea typeface="Calibri"/>
                              <a:cs typeface="Times New Roman"/>
                            </a:rPr>
                            <a:t>Acceleration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 Antiqua" panose="02040602050305030304" pitchFamily="18" charset="0"/>
                              <a:ea typeface="Calibri"/>
                              <a:cs typeface="Times New Roman"/>
                            </a:rPr>
                            <a:t> Limit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Book Antiqua" panose="020406020503050303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311" t="-744318" r="-311" b="-79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3" name="Straight Connector 2"/>
          <p:cNvCxnSpPr/>
          <p:nvPr/>
        </p:nvCxnSpPr>
        <p:spPr>
          <a:xfrm>
            <a:off x="15392400" y="2590800"/>
            <a:ext cx="16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449800" y="3048000"/>
            <a:ext cx="0" cy="2209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396029" y="2476500"/>
            <a:ext cx="0" cy="228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967201" y="2476500"/>
            <a:ext cx="0" cy="228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335500" y="3048000"/>
            <a:ext cx="228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335500" y="5243286"/>
            <a:ext cx="228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929430" y="2209800"/>
            <a:ext cx="6894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18’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35288" y="3722013"/>
            <a:ext cx="6894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24’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0" y="2750135"/>
            <a:ext cx="5791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Design Inputs: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Deck: 1.5VLR20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.5” </a:t>
            </a: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LW Topping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6’ beam spacing</a:t>
            </a:r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7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Vibrations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Beam Layout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Beam/Column Design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0" y="45720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Vibrations Analysis</a:t>
            </a:r>
          </a:p>
          <a:p>
            <a:endParaRPr lang="en-US" sz="1800" dirty="0" smtClean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 Increasing beam sizes reduced steel utilization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74000" y="990600"/>
            <a:ext cx="44196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0" y="619126"/>
            <a:ext cx="4102618" cy="501967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2174200" y="3200400"/>
            <a:ext cx="152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2174200" y="3048000"/>
            <a:ext cx="228600" cy="152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3469600" y="3200400"/>
            <a:ext cx="228600" cy="152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0" y="5077262"/>
                <a:ext cx="8382000" cy="105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Book Antiqua" panose="02040602050305030304" pitchFamily="18" charset="0"/>
                    <a:ea typeface="Batang" pitchFamily="18" charset="-127"/>
                    <a:cs typeface="Times New Roman" panose="02020603050405020304" pitchFamily="18" charset="0"/>
                  </a:rPr>
                  <a:t>-  Re-Check </a:t>
                </a:r>
                <a:r>
                  <a:rPr lang="en-US" sz="2800" dirty="0">
                    <a:latin typeface="Book Antiqua" panose="02040602050305030304" pitchFamily="18" charset="0"/>
                    <a:ea typeface="Batang" pitchFamily="18" charset="-127"/>
                    <a:cs typeface="Times New Roman" panose="02020603050405020304" pitchFamily="18" charset="0"/>
                  </a:rPr>
                  <a:t>Vibrations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Batang" pitchFamily="18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Batang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Batang" pitchFamily="18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Batang" pitchFamily="18" charset="-127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Batang" pitchFamily="18" charset="-127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Batang" pitchFamily="18" charset="-127"/>
                        <a:cs typeface="Times New Roman" panose="02020603050405020304" pitchFamily="18" charset="0"/>
                      </a:rPr>
                      <m:t>=0.48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&lt;0.5</m:t>
                    </m:r>
                  </m:oMath>
                </a14:m>
                <a:endParaRPr lang="en-US" sz="2800" dirty="0">
                  <a:latin typeface="Book Antiqua" panose="02040602050305030304" pitchFamily="18" charset="0"/>
                  <a:ea typeface="Batang" pitchFamily="18" charset="-127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5077262"/>
                <a:ext cx="8382000" cy="1056508"/>
              </a:xfrm>
              <a:prstGeom prst="rect">
                <a:avLst/>
              </a:prstGeom>
              <a:blipFill rotWithShape="0">
                <a:blip r:embed="rId3"/>
                <a:stretch>
                  <a:fillRect l="-1455" t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144000" y="3473172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 Increase </a:t>
            </a: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Interaction to 0.75</a:t>
            </a:r>
          </a:p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 Limited </a:t>
            </a: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by 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deflections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0" y="2057400"/>
            <a:ext cx="91561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 Increase </a:t>
            </a: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Deck Gauge and Space beams further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- 1.5VLR16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- 9’ foot beam spacing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7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Vibrations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Beam Layout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Beam/Column Design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45720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Beam Layout</a:t>
            </a:r>
          </a:p>
          <a:p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Direction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Direction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0" y="990600"/>
            <a:ext cx="44196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0" y="619126"/>
            <a:ext cx="4102618" cy="501967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2174200" y="3200400"/>
            <a:ext cx="152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174200" y="3048000"/>
            <a:ext cx="228600" cy="152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3469600" y="3200400"/>
            <a:ext cx="228600" cy="152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8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Vibrations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Beam Layout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Beam/Column Design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457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Beam Layout</a:t>
            </a:r>
          </a:p>
          <a:p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Direction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Direction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Deck can not support single mid-span infill beam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0" y="990600"/>
            <a:ext cx="44196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0" y="619125"/>
            <a:ext cx="4102618" cy="50031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 rot="5400000">
            <a:off x="22250400" y="3276600"/>
            <a:ext cx="1524000" cy="304800"/>
            <a:chOff x="22174200" y="3048000"/>
            <a:chExt cx="1524000" cy="3048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2174200" y="3200400"/>
              <a:ext cx="152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2174200" y="3048000"/>
              <a:ext cx="228600" cy="1524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3469600" y="3200400"/>
              <a:ext cx="228600" cy="1524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88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Vibrations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Beam Layout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Beam/Column Design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457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Beam Layout</a:t>
            </a:r>
          </a:p>
          <a:p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Direction selected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13068"/>
              </p:ext>
            </p:extLst>
          </p:nvPr>
        </p:nvGraphicFramePr>
        <p:xfrm>
          <a:off x="9336505" y="2362200"/>
          <a:ext cx="89154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095"/>
                <a:gridCol w="2897605"/>
                <a:gridCol w="2228850"/>
                <a:gridCol w="2228850"/>
              </a:tblGrid>
              <a:tr h="6477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Beam Orientation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Steel Weight (tons)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# of Members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# of studs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Long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590.9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2,220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25,093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Short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627.3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2,577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28,387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0497800" y="1143000"/>
            <a:ext cx="44196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0139" y="479854"/>
            <a:ext cx="4143375" cy="5406599"/>
          </a:xfrm>
          <a:prstGeom prst="rect">
            <a:avLst/>
          </a:prstGeom>
        </p:spPr>
      </p:pic>
      <p:sp>
        <p:nvSpPr>
          <p:cNvPr id="19" name="Frame 18"/>
          <p:cNvSpPr/>
          <p:nvPr/>
        </p:nvSpPr>
        <p:spPr>
          <a:xfrm>
            <a:off x="23469600" y="2084499"/>
            <a:ext cx="762000" cy="914400"/>
          </a:xfrm>
          <a:prstGeom prst="frame">
            <a:avLst>
              <a:gd name="adj1" fmla="val 2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Vibrations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Beam Layout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Beam/Column Design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457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Beam Layout</a:t>
            </a:r>
          </a:p>
          <a:p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Direction selected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336505" y="2362200"/>
          <a:ext cx="89154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095"/>
                <a:gridCol w="2897605"/>
                <a:gridCol w="2228850"/>
                <a:gridCol w="2228850"/>
              </a:tblGrid>
              <a:tr h="6477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Beam Orientation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Steel Weight (tons)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# of Members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# of studs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Long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590.9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2,220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25,093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Short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627.3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2,577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28,387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0497800" y="1143000"/>
            <a:ext cx="44196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238" y="607541"/>
            <a:ext cx="4511161" cy="520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Vibrations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Beam Layout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Beam/Column Design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457200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Column Design</a:t>
            </a:r>
          </a:p>
          <a:p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W10 or W12 columns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 depth constant through building height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Sizes vary along height for efficiency</a:t>
            </a:r>
          </a:p>
          <a:p>
            <a:pPr lvl="1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Spliced every two floors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40600" y="990600"/>
            <a:ext cx="44196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1967" y="760066"/>
            <a:ext cx="5950433" cy="469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040600" y="990600"/>
            <a:ext cx="44196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1967" y="760066"/>
            <a:ext cx="5950433" cy="46956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Vibrations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Beam Layout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Beam/Column Design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45720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Column Design</a:t>
            </a:r>
          </a:p>
          <a:p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610253"/>
              </p:ext>
            </p:extLst>
          </p:nvPr>
        </p:nvGraphicFramePr>
        <p:xfrm>
          <a:off x="9982200" y="1905000"/>
          <a:ext cx="7680960" cy="2852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158240"/>
                <a:gridCol w="1402080"/>
                <a:gridCol w="1188720"/>
                <a:gridCol w="1219200"/>
                <a:gridCol w="1432560"/>
              </a:tblGrid>
              <a:tr h="47649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Exterior</a:t>
                      </a:r>
                      <a:r>
                        <a:rPr lang="en-US" sz="2400" baseline="0" dirty="0" smtClean="0">
                          <a:latin typeface="Book Antiqua" panose="02040602050305030304" pitchFamily="18" charset="0"/>
                        </a:rPr>
                        <a:t> Column – H8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Interior Column – D6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64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Floor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Size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Interaction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Floor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Size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Interaction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4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10-16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W10x33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0.20</a:t>
                      </a:r>
                      <a:r>
                        <a:rPr lang="en-US" baseline="0" dirty="0" smtClean="0">
                          <a:latin typeface="Book Antiqua" panose="02040602050305030304" pitchFamily="18" charset="0"/>
                        </a:rPr>
                        <a:t> – 0.93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13-16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W12x40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0.35 – 0.94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7-9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W10x45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0.76</a:t>
                      </a:r>
                      <a:r>
                        <a:rPr lang="en-US" baseline="0" dirty="0" smtClean="0">
                          <a:latin typeface="Book Antiqua" panose="02040602050305030304" pitchFamily="18" charset="0"/>
                        </a:rPr>
                        <a:t> – 0.95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10-12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W12x58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0.72 – 0.98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4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4-6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W10x54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0.81 – 0.94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7-9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W12x79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0.78 - 0.97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49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4-6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W12x106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0.79 - 0.91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6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A365FF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Statistics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Gravity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0" y="457200"/>
            <a:ext cx="914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Building Introduction</a:t>
            </a:r>
          </a:p>
          <a:p>
            <a:pPr algn="ctr"/>
            <a:endParaRPr lang="en-US" sz="14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Owner: </a:t>
            </a: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FP Wilco, </a:t>
            </a: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LLC</a:t>
            </a:r>
          </a:p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Structural Engineering</a:t>
            </a: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Holbert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 Apple Associates</a:t>
            </a: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endParaRPr lang="en-US" sz="2800" dirty="0" smtClean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Size</a:t>
            </a: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347,000 </a:t>
            </a: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GSF</a:t>
            </a:r>
          </a:p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Stories: 17</a:t>
            </a: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Height: 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162 ft.</a:t>
            </a: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Cost: 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$52 </a:t>
            </a: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Million </a:t>
            </a:r>
          </a:p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January 2015– February 2017</a:t>
            </a: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2625812"/>
            <a:ext cx="3276600" cy="3012988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0" y="748129"/>
            <a:ext cx="4876800" cy="45858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574000" y="5381655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Courtesy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Holbert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Apple Associates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  <a:endParaRPr lang="en-US" sz="2600" b="1" dirty="0">
              <a:solidFill>
                <a:srgbClr val="00B0F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2521059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Lateral System</a:t>
            </a: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0" y="990600"/>
            <a:ext cx="44196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0347" y="657044"/>
            <a:ext cx="5309104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Layout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Shear Walls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Moment Frames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457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Lateral Layout</a:t>
            </a:r>
          </a:p>
          <a:p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-Reduced Building Weight</a:t>
            </a:r>
          </a:p>
          <a:p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	-Seismic forces decrease</a:t>
            </a:r>
          </a:p>
          <a:p>
            <a:endParaRPr lang="en-US" sz="28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-Wind </a:t>
            </a: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Controls</a:t>
            </a:r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39880" y="3620827"/>
            <a:ext cx="91481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-Building height unchanged with less floors</a:t>
            </a:r>
          </a:p>
          <a:p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	-Story forces increase</a:t>
            </a:r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497800" y="990600"/>
            <a:ext cx="0" cy="3733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497800" y="9906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497800" y="44958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812000" y="9906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812000" y="1905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9798614" y="28194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773900" y="371475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9812000" y="44577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497800" y="19050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497800" y="280035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497800" y="371475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67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>
            <a:off x="20497800" y="9906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0497800" y="44958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497800" y="22098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497800" y="33528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Layout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Shear Walls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Moment Frames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457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Lateral Layout</a:t>
            </a:r>
          </a:p>
          <a:p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-Reduced Building Weight</a:t>
            </a:r>
          </a:p>
          <a:p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	-Seismic forces decrease</a:t>
            </a:r>
          </a:p>
          <a:p>
            <a:endParaRPr lang="en-US" sz="28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-Wind </a:t>
            </a: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Controls</a:t>
            </a:r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39880" y="3620827"/>
            <a:ext cx="91481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-Building height unchanged with less floors</a:t>
            </a:r>
          </a:p>
          <a:p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	-Story forces increase</a:t>
            </a:r>
          </a:p>
          <a:p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23164800" y="990600"/>
            <a:ext cx="0" cy="3733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2158960" y="992659"/>
            <a:ext cx="1005840" cy="0"/>
          </a:xfrm>
          <a:prstGeom prst="straightConnector1">
            <a:avLst/>
          </a:prstGeom>
          <a:ln w="38100">
            <a:headEnd w="lg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0497800" y="990600"/>
            <a:ext cx="0" cy="3733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9812000" y="9906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9812000" y="1905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9812000" y="28194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9773900" y="371475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9812000" y="44577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2158960" y="2242751"/>
            <a:ext cx="1005840" cy="0"/>
          </a:xfrm>
          <a:prstGeom prst="straightConnector1">
            <a:avLst/>
          </a:prstGeom>
          <a:ln w="38100">
            <a:headEnd w="lg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2158960" y="3352800"/>
            <a:ext cx="1005840" cy="0"/>
          </a:xfrm>
          <a:prstGeom prst="straightConnector1">
            <a:avLst/>
          </a:prstGeom>
          <a:ln w="38100">
            <a:headEnd w="lg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2158960" y="4495800"/>
            <a:ext cx="1005840" cy="0"/>
          </a:xfrm>
          <a:prstGeom prst="straightConnector1">
            <a:avLst/>
          </a:prstGeom>
          <a:ln w="38100">
            <a:headEnd w="lg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Layout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Shear Walls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Moment Frames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45720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Lateral Layout</a:t>
            </a:r>
          </a:p>
          <a:p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-Reduced Building Weight</a:t>
            </a:r>
          </a:p>
          <a:p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	-Seismic forces decrease</a:t>
            </a:r>
          </a:p>
          <a:p>
            <a:endParaRPr lang="en-US" sz="28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-Wind Controls</a:t>
            </a:r>
          </a:p>
          <a:p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-Building height unchanged with less floors</a:t>
            </a:r>
          </a:p>
          <a:p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-Story forces increase</a:t>
            </a:r>
          </a:p>
          <a:p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0" y="990600"/>
            <a:ext cx="44196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112" y="619126"/>
            <a:ext cx="4106692" cy="506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8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4572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Lateral Layout</a:t>
            </a:r>
          </a:p>
          <a:p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 Remove isolated shear wall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-architectural conflicts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-ineffective in resisting torsion</a:t>
            </a:r>
          </a:p>
          <a:p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 Check without SW#13</a:t>
            </a:r>
          </a:p>
          <a:p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Layout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Shear Walls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Moment Frames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005325"/>
              </p:ext>
            </p:extLst>
          </p:nvPr>
        </p:nvGraphicFramePr>
        <p:xfrm>
          <a:off x="18897600" y="2030628"/>
          <a:ext cx="8357286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727"/>
                <a:gridCol w="1722673"/>
                <a:gridCol w="2416917"/>
                <a:gridCol w="1977969"/>
              </a:tblGrid>
              <a:tr h="568025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Drift due to Wind</a:t>
                      </a: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 Case 2 in the X Direction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8125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Book Antiqua" panose="02040602050305030304" pitchFamily="18" charset="0"/>
                        </a:rPr>
                        <a:t>Load Case</a:t>
                      </a:r>
                      <a:endParaRPr lang="en-US" sz="19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Book Antiqua" panose="02040602050305030304" pitchFamily="18" charset="0"/>
                        </a:rPr>
                        <a:t>Max Drift (in)</a:t>
                      </a:r>
                      <a:endParaRPr lang="en-US" sz="19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Book Antiqua" panose="02040602050305030304" pitchFamily="18" charset="0"/>
                        </a:rPr>
                        <a:t>Allowable Drift (in)</a:t>
                      </a:r>
                      <a:endParaRPr lang="en-US" sz="19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Book Antiqua" panose="02040602050305030304" pitchFamily="18" charset="0"/>
                        </a:rPr>
                        <a:t>Pass / Fail</a:t>
                      </a:r>
                      <a:endParaRPr lang="en-US" sz="19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025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Book Antiqua" panose="02040602050305030304" pitchFamily="18" charset="0"/>
                        </a:rPr>
                        <a:t>X</a:t>
                      </a:r>
                      <a:r>
                        <a:rPr lang="en-US" sz="1900" baseline="0" dirty="0" smtClean="0">
                          <a:latin typeface="Book Antiqua" panose="02040602050305030304" pitchFamily="18" charset="0"/>
                        </a:rPr>
                        <a:t> Direction (+M)</a:t>
                      </a:r>
                      <a:endParaRPr lang="en-US" sz="19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Book Antiqua" panose="02040602050305030304" pitchFamily="18" charset="0"/>
                        </a:rPr>
                        <a:t>2.840</a:t>
                      </a:r>
                      <a:endParaRPr lang="en-US" sz="19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Book Antiqua" panose="02040602050305030304" pitchFamily="18" charset="0"/>
                        </a:rPr>
                        <a:t>4.83</a:t>
                      </a:r>
                      <a:endParaRPr lang="en-US" sz="19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Book Antiqua" panose="02040602050305030304" pitchFamily="18" charset="0"/>
                        </a:rPr>
                        <a:t>PASS</a:t>
                      </a:r>
                      <a:endParaRPr lang="en-US" sz="19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025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Book Antiqua" panose="02040602050305030304" pitchFamily="18" charset="0"/>
                        </a:rPr>
                        <a:t>X Direction (-M)</a:t>
                      </a:r>
                      <a:endParaRPr lang="en-US" sz="19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Book Antiqua" panose="02040602050305030304" pitchFamily="18" charset="0"/>
                        </a:rPr>
                        <a:t>4.822</a:t>
                      </a:r>
                      <a:endParaRPr lang="en-US" sz="19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Book Antiqua" panose="02040602050305030304" pitchFamily="18" charset="0"/>
                        </a:rPr>
                        <a:t>4.83</a:t>
                      </a:r>
                      <a:endParaRPr lang="en-US" sz="19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Book Antiqua" panose="02040602050305030304" pitchFamily="18" charset="0"/>
                        </a:rPr>
                        <a:t>RE-EVALUATE</a:t>
                      </a:r>
                      <a:endParaRPr lang="en-US" sz="19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0" y="3402227"/>
            <a:ext cx="4353941" cy="21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4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45720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Lateral Layout</a:t>
            </a:r>
          </a:p>
          <a:p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-Remove isolated shear wall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-architectural conflicts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-ineffective </a:t>
            </a:r>
          </a:p>
          <a:p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-Add Moment Frames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-reduce displacement 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-reduce torsion</a:t>
            </a: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Layout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Shear Walls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Moment Frames</a:t>
            </a:r>
            <a:endParaRPr lang="en-US" sz="2600" b="1" dirty="0">
              <a:solidFill>
                <a:srgbClr val="00B0F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200" y="1272177"/>
            <a:ext cx="3257550" cy="4370742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862900"/>
              </p:ext>
            </p:extLst>
          </p:nvPr>
        </p:nvGraphicFramePr>
        <p:xfrm>
          <a:off x="19074714" y="2030628"/>
          <a:ext cx="81534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1771650"/>
                <a:gridCol w="2305050"/>
                <a:gridCol w="2038350"/>
              </a:tblGrid>
              <a:tr h="568025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Drift due to Wind</a:t>
                      </a: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 Case 2 in the X Direction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81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Load Case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Max Drift (in)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Allowable Drift (in)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Pass / Fail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</a:tr>
              <a:tr h="5680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X</a:t>
                      </a:r>
                      <a:r>
                        <a:rPr lang="en-US" baseline="0" dirty="0" smtClean="0">
                          <a:latin typeface="Book Antiqua" panose="02040602050305030304" pitchFamily="18" charset="0"/>
                        </a:rPr>
                        <a:t> Direction (+M)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2.80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4.83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PASS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</a:tr>
              <a:tr h="5680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X Direction (-M)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4.76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4.83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PASS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5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45720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Lateral Layout</a:t>
            </a:r>
          </a:p>
          <a:p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-Remove isolated shear wall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-architectural conflicts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-ineffective </a:t>
            </a:r>
          </a:p>
          <a:p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-Add Moment Frames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-reduce displacement 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-reduce torsion</a:t>
            </a: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Layout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Shear Walls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Moment Frames</a:t>
            </a:r>
            <a:endParaRPr lang="en-US" sz="2600" b="1" dirty="0">
              <a:solidFill>
                <a:srgbClr val="00B0F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392" y="1496878"/>
            <a:ext cx="5237408" cy="3151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200" y="1272177"/>
            <a:ext cx="3257550" cy="4370742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5268074" y="4828674"/>
            <a:ext cx="1600200" cy="50464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868274" y="4828673"/>
            <a:ext cx="9115926" cy="5046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5268074" y="1272176"/>
            <a:ext cx="5106103" cy="355649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Frame 17"/>
          <p:cNvSpPr/>
          <p:nvPr/>
        </p:nvSpPr>
        <p:spPr>
          <a:xfrm>
            <a:off x="20374177" y="1272176"/>
            <a:ext cx="5610023" cy="3556497"/>
          </a:xfrm>
          <a:prstGeom prst="frame">
            <a:avLst>
              <a:gd name="adj1" fmla="val 4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5268074" y="4828673"/>
            <a:ext cx="5106103" cy="5046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02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2521059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Foundation System</a:t>
            </a: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307800" y="3200400"/>
            <a:ext cx="2971800" cy="2655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316700" y="1098407"/>
            <a:ext cx="44196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4572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Foundation System</a:t>
            </a:r>
          </a:p>
          <a:p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Building Weight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Reduce Footing Size</a:t>
            </a: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200" y="609600"/>
            <a:ext cx="4038600" cy="5141126"/>
          </a:xfrm>
          <a:prstGeom prst="rect">
            <a:avLst/>
          </a:prstGeom>
          <a:ln w="38100">
            <a:solidFill>
              <a:srgbClr val="3E6EDA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0" y="2890837"/>
            <a:ext cx="3133725" cy="2771775"/>
          </a:xfrm>
          <a:prstGeom prst="rect">
            <a:avLst/>
          </a:prstGeom>
          <a:ln w="38100">
            <a:solidFill>
              <a:srgbClr val="3E6EDA"/>
            </a:solidFill>
          </a:ln>
        </p:spPr>
      </p:pic>
      <p:sp>
        <p:nvSpPr>
          <p:cNvPr id="14" name="Frame 13"/>
          <p:cNvSpPr/>
          <p:nvPr/>
        </p:nvSpPr>
        <p:spPr>
          <a:xfrm>
            <a:off x="20650200" y="3733800"/>
            <a:ext cx="1752600" cy="1219200"/>
          </a:xfrm>
          <a:prstGeom prst="frame">
            <a:avLst>
              <a:gd name="adj1" fmla="val 4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26200" y="609600"/>
            <a:ext cx="4038600" cy="514112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003000" y="2890837"/>
            <a:ext cx="3168316" cy="277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345275" y="1295399"/>
            <a:ext cx="609600" cy="246995"/>
          </a:xfrm>
          <a:prstGeom prst="rect">
            <a:avLst/>
          </a:prstGeom>
          <a:solidFill>
            <a:srgbClr val="7598E5">
              <a:alpha val="50000"/>
            </a:srgbClr>
          </a:solidFill>
          <a:ln>
            <a:solidFill>
              <a:srgbClr val="3E6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388138" y="2687608"/>
            <a:ext cx="547687" cy="246995"/>
          </a:xfrm>
          <a:prstGeom prst="rect">
            <a:avLst/>
          </a:prstGeom>
          <a:solidFill>
            <a:srgbClr val="7598E5">
              <a:alpha val="50000"/>
            </a:srgbClr>
          </a:solidFill>
          <a:ln>
            <a:solidFill>
              <a:srgbClr val="3E6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369088" y="3157949"/>
            <a:ext cx="566737" cy="246995"/>
          </a:xfrm>
          <a:prstGeom prst="rect">
            <a:avLst/>
          </a:prstGeom>
          <a:solidFill>
            <a:srgbClr val="7598E5">
              <a:alpha val="50000"/>
            </a:srgbClr>
          </a:solidFill>
          <a:ln>
            <a:solidFill>
              <a:srgbClr val="3E6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388138" y="3637815"/>
            <a:ext cx="566737" cy="246995"/>
          </a:xfrm>
          <a:prstGeom prst="rect">
            <a:avLst/>
          </a:prstGeom>
          <a:solidFill>
            <a:srgbClr val="7598E5">
              <a:alpha val="50000"/>
            </a:srgbClr>
          </a:solidFill>
          <a:ln>
            <a:solidFill>
              <a:srgbClr val="3E6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373850" y="4084507"/>
            <a:ext cx="581025" cy="287469"/>
          </a:xfrm>
          <a:prstGeom prst="rect">
            <a:avLst/>
          </a:prstGeom>
          <a:solidFill>
            <a:srgbClr val="7598E5">
              <a:alpha val="50000"/>
            </a:srgbClr>
          </a:solidFill>
          <a:ln>
            <a:solidFill>
              <a:srgbClr val="3E6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373850" y="4495801"/>
            <a:ext cx="581025" cy="278482"/>
          </a:xfrm>
          <a:prstGeom prst="rect">
            <a:avLst/>
          </a:prstGeom>
          <a:solidFill>
            <a:srgbClr val="7598E5">
              <a:alpha val="50000"/>
            </a:srgbClr>
          </a:solidFill>
          <a:ln>
            <a:solidFill>
              <a:srgbClr val="3E6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907500" y="2247739"/>
            <a:ext cx="609600" cy="302667"/>
          </a:xfrm>
          <a:prstGeom prst="rect">
            <a:avLst/>
          </a:prstGeom>
          <a:solidFill>
            <a:srgbClr val="7598E5">
              <a:alpha val="50000"/>
            </a:srgbClr>
          </a:solidFill>
          <a:ln>
            <a:solidFill>
              <a:srgbClr val="3E6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388138" y="1800078"/>
            <a:ext cx="547687" cy="295261"/>
          </a:xfrm>
          <a:prstGeom prst="rect">
            <a:avLst/>
          </a:prstGeom>
          <a:solidFill>
            <a:srgbClr val="7598E5">
              <a:alpha val="50000"/>
            </a:srgbClr>
          </a:solidFill>
          <a:ln>
            <a:solidFill>
              <a:srgbClr val="3E6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388138" y="2247739"/>
            <a:ext cx="547687" cy="302667"/>
          </a:xfrm>
          <a:prstGeom prst="rect">
            <a:avLst/>
          </a:prstGeom>
          <a:solidFill>
            <a:srgbClr val="7598E5">
              <a:alpha val="50000"/>
            </a:srgbClr>
          </a:solidFill>
          <a:ln>
            <a:solidFill>
              <a:srgbClr val="3E6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907500" y="2828859"/>
            <a:ext cx="609600" cy="302667"/>
          </a:xfrm>
          <a:prstGeom prst="rect">
            <a:avLst/>
          </a:prstGeom>
          <a:solidFill>
            <a:srgbClr val="7598E5">
              <a:alpha val="50000"/>
            </a:srgbClr>
          </a:solidFill>
          <a:ln>
            <a:solidFill>
              <a:srgbClr val="3E6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974175" y="3295651"/>
            <a:ext cx="609600" cy="245276"/>
          </a:xfrm>
          <a:prstGeom prst="rect">
            <a:avLst/>
          </a:prstGeom>
          <a:solidFill>
            <a:srgbClr val="7598E5">
              <a:alpha val="50000"/>
            </a:srgbClr>
          </a:solidFill>
          <a:ln>
            <a:solidFill>
              <a:srgbClr val="3E6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688925" y="4973116"/>
            <a:ext cx="609600" cy="302667"/>
          </a:xfrm>
          <a:prstGeom prst="rect">
            <a:avLst/>
          </a:prstGeom>
          <a:solidFill>
            <a:srgbClr val="7598E5">
              <a:alpha val="50000"/>
            </a:srgbClr>
          </a:solidFill>
          <a:ln>
            <a:solidFill>
              <a:srgbClr val="3E6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169981" y="1799917"/>
            <a:ext cx="708819" cy="750489"/>
          </a:xfrm>
          <a:prstGeom prst="rect">
            <a:avLst/>
          </a:prstGeom>
          <a:solidFill>
            <a:srgbClr val="7598E5">
              <a:alpha val="50000"/>
            </a:srgbClr>
          </a:solidFill>
          <a:ln>
            <a:solidFill>
              <a:srgbClr val="3E6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008181" y="1780979"/>
            <a:ext cx="708819" cy="750489"/>
          </a:xfrm>
          <a:prstGeom prst="rect">
            <a:avLst/>
          </a:prstGeom>
          <a:solidFill>
            <a:srgbClr val="7598E5">
              <a:alpha val="50000"/>
            </a:srgbClr>
          </a:solidFill>
          <a:ln>
            <a:solidFill>
              <a:srgbClr val="3E6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431625" y="3568503"/>
            <a:ext cx="1400175" cy="1123625"/>
          </a:xfrm>
          <a:prstGeom prst="rect">
            <a:avLst/>
          </a:prstGeom>
          <a:solidFill>
            <a:srgbClr val="7598E5">
              <a:alpha val="50000"/>
            </a:srgbClr>
          </a:solidFill>
          <a:ln>
            <a:solidFill>
              <a:srgbClr val="3E6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172575" y="2934603"/>
            <a:ext cx="91384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-   Shared </a:t>
            </a: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Column Footings → Two individual footings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800605" y="988541"/>
            <a:ext cx="3900552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4572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Foundation System</a:t>
            </a:r>
          </a:p>
          <a:p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Building Weight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Reduce Footing Size</a:t>
            </a: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7805" y="607541"/>
            <a:ext cx="3669828" cy="47777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288750" y="2590800"/>
            <a:ext cx="228600" cy="228600"/>
          </a:xfrm>
          <a:prstGeom prst="rect">
            <a:avLst/>
          </a:prstGeom>
          <a:noFill/>
          <a:ln w="12700">
            <a:solidFill>
              <a:srgbClr val="1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298275" y="3048000"/>
            <a:ext cx="228600" cy="228600"/>
          </a:xfrm>
          <a:prstGeom prst="rect">
            <a:avLst/>
          </a:prstGeom>
          <a:noFill/>
          <a:ln w="12700">
            <a:solidFill>
              <a:srgbClr val="1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888700" y="3505200"/>
            <a:ext cx="228600" cy="228600"/>
          </a:xfrm>
          <a:prstGeom prst="rect">
            <a:avLst/>
          </a:prstGeom>
          <a:noFill/>
          <a:ln w="12700">
            <a:solidFill>
              <a:srgbClr val="1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755100" y="4931891"/>
            <a:ext cx="228600" cy="228600"/>
          </a:xfrm>
          <a:prstGeom prst="rect">
            <a:avLst/>
          </a:prstGeom>
          <a:noFill/>
          <a:ln w="12700">
            <a:solidFill>
              <a:srgbClr val="1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508572" y="3467100"/>
            <a:ext cx="1189627" cy="1028700"/>
          </a:xfrm>
          <a:prstGeom prst="rect">
            <a:avLst/>
          </a:prstGeom>
          <a:noFill/>
          <a:ln w="12700">
            <a:solidFill>
              <a:srgbClr val="1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158448" y="1502571"/>
            <a:ext cx="703933" cy="825500"/>
          </a:xfrm>
          <a:prstGeom prst="rect">
            <a:avLst/>
          </a:prstGeom>
          <a:noFill/>
          <a:ln w="12700">
            <a:solidFill>
              <a:srgbClr val="1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999028" y="1500192"/>
            <a:ext cx="703933" cy="825500"/>
          </a:xfrm>
          <a:prstGeom prst="rect">
            <a:avLst/>
          </a:prstGeom>
          <a:noFill/>
          <a:ln w="12700">
            <a:solidFill>
              <a:srgbClr val="1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72575" y="2934603"/>
            <a:ext cx="91384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-   Shared </a:t>
            </a: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Column Footings → Two individual footings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A365FF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Statistics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Gravity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0" y="457200"/>
            <a:ext cx="9144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Building Introduction</a:t>
            </a:r>
          </a:p>
          <a:p>
            <a:pPr algn="ctr"/>
            <a:endParaRPr lang="en-US" sz="14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Occupancy: 13 floors of apartments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   4 floors of parking &amp; retail, etc.</a:t>
            </a:r>
          </a:p>
          <a:p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Features: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- Geometry change at level 5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Green Roof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Rooftop pool</a:t>
            </a:r>
          </a:p>
          <a:p>
            <a:r>
              <a:rPr lang="en-US" sz="32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0" y="990600"/>
            <a:ext cx="48768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0" y="609600"/>
            <a:ext cx="4876800" cy="504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450" y="2303616"/>
            <a:ext cx="2781300" cy="348758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487650" y="3839292"/>
            <a:ext cx="1219200" cy="6096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800605" y="988541"/>
            <a:ext cx="3900552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4572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Foundation System</a:t>
            </a:r>
          </a:p>
          <a:p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956917"/>
              </p:ext>
            </p:extLst>
          </p:nvPr>
        </p:nvGraphicFramePr>
        <p:xfrm>
          <a:off x="9372600" y="1524000"/>
          <a:ext cx="8812396" cy="333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286000"/>
                <a:gridCol w="2418297"/>
                <a:gridCol w="2203099"/>
              </a:tblGrid>
              <a:tr h="66675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Foundation System Comparison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Concrete (CY)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Formwork (SFCA)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Steel (tons)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Existing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1762.4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10599.5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69.48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Re-Designed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1105.0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7094.7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56.14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% Decrease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37.3%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33.1%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19.2%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7805" y="607541"/>
            <a:ext cx="3669828" cy="47777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288750" y="2590800"/>
            <a:ext cx="228600" cy="228600"/>
          </a:xfrm>
          <a:prstGeom prst="rect">
            <a:avLst/>
          </a:prstGeom>
          <a:noFill/>
          <a:ln w="12700">
            <a:solidFill>
              <a:srgbClr val="1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298275" y="3048000"/>
            <a:ext cx="228600" cy="228600"/>
          </a:xfrm>
          <a:prstGeom prst="rect">
            <a:avLst/>
          </a:prstGeom>
          <a:noFill/>
          <a:ln w="12700">
            <a:solidFill>
              <a:srgbClr val="1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888700" y="3505200"/>
            <a:ext cx="228600" cy="228600"/>
          </a:xfrm>
          <a:prstGeom prst="rect">
            <a:avLst/>
          </a:prstGeom>
          <a:noFill/>
          <a:ln w="12700">
            <a:solidFill>
              <a:srgbClr val="1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755100" y="4931891"/>
            <a:ext cx="228600" cy="228600"/>
          </a:xfrm>
          <a:prstGeom prst="rect">
            <a:avLst/>
          </a:prstGeom>
          <a:noFill/>
          <a:ln w="12700">
            <a:solidFill>
              <a:srgbClr val="1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508572" y="3467100"/>
            <a:ext cx="1189627" cy="1028700"/>
          </a:xfrm>
          <a:prstGeom prst="rect">
            <a:avLst/>
          </a:prstGeom>
          <a:noFill/>
          <a:ln w="12700">
            <a:solidFill>
              <a:srgbClr val="1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158448" y="1502571"/>
            <a:ext cx="703933" cy="825500"/>
          </a:xfrm>
          <a:prstGeom prst="rect">
            <a:avLst/>
          </a:prstGeom>
          <a:noFill/>
          <a:ln w="12700">
            <a:solidFill>
              <a:srgbClr val="1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999028" y="1500192"/>
            <a:ext cx="703933" cy="825500"/>
          </a:xfrm>
          <a:prstGeom prst="rect">
            <a:avLst/>
          </a:prstGeom>
          <a:noFill/>
          <a:ln w="12700">
            <a:solidFill>
              <a:srgbClr val="1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b="1" dirty="0">
              <a:solidFill>
                <a:srgbClr val="00B0F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2521059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Ventilation System Design</a:t>
            </a: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b="1" dirty="0">
              <a:solidFill>
                <a:srgbClr val="00B0F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4572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Ventilation System</a:t>
            </a:r>
          </a:p>
          <a:p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Underground parking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to exhaust air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 Exhaust fans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Rely on air pressure to move clean air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Air exhausted safely away from pedestrian area.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0" y="990600"/>
            <a:ext cx="44196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1674" y="619124"/>
            <a:ext cx="4112143" cy="486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2521059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Cost Comparison</a:t>
            </a: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Ventilation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System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45720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Cost Comparison</a:t>
            </a:r>
          </a:p>
          <a:p>
            <a:pPr algn="ctr"/>
            <a:endParaRPr lang="en-US" sz="28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Based on Cost Information from RS Means</a:t>
            </a: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246001"/>
              </p:ext>
            </p:extLst>
          </p:nvPr>
        </p:nvGraphicFramePr>
        <p:xfrm>
          <a:off x="19050000" y="722134"/>
          <a:ext cx="8077200" cy="499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2260600"/>
                <a:gridCol w="2692400"/>
              </a:tblGrid>
              <a:tr h="62410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Steel</a:t>
                      </a: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 System Cost Analysis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41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Redesigned System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Cost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Net Difference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1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Steel Framing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$9,452,439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- $3,400,736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1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Foundation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$1,028,110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+ $721,356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1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Ventilation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$52,274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- $52,274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1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Additional Excavation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$149,804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- $149,804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1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Parking Spaces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$79,380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- $79,380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1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Totals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$10,762,007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-$2,960,837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0" y="29718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-    Cost </a:t>
            </a: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Savings from Foundation Reduction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84000" y="2567226"/>
            <a:ext cx="2743200" cy="633174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Ventilation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System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4572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Cost Comparison</a:t>
            </a:r>
          </a:p>
          <a:p>
            <a:pPr algn="ctr"/>
            <a:endParaRPr lang="en-US" sz="4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6% Project Cost Increase</a:t>
            </a:r>
          </a:p>
          <a:p>
            <a:pPr algn="ctr"/>
            <a:endParaRPr lang="en-US" sz="32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23% Structural Increase</a:t>
            </a:r>
          </a:p>
          <a:p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171404"/>
              </p:ext>
            </p:extLst>
          </p:nvPr>
        </p:nvGraphicFramePr>
        <p:xfrm>
          <a:off x="19431000" y="1345228"/>
          <a:ext cx="72390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Total System Cost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Steel 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Concrete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$10,762,007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$7,801,170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635677"/>
              </p:ext>
            </p:extLst>
          </p:nvPr>
        </p:nvGraphicFramePr>
        <p:xfrm>
          <a:off x="19431000" y="3429000"/>
          <a:ext cx="72390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Per Square Foot</a:t>
                      </a: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 Cost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Steel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Concrete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$43.11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$31.25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6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7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45720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en-US" sz="28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Created a modular bay size with minimal architectural  impact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40700" y="914400"/>
            <a:ext cx="48768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0" y="533400"/>
            <a:ext cx="4558030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85304" y="4981514"/>
            <a:ext cx="88216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Determine the feasibility of a steel system</a:t>
            </a:r>
          </a:p>
          <a:p>
            <a:pPr marL="1371600" lvl="2" indent="-457200">
              <a:buFontTx/>
              <a:buChar char="-"/>
            </a:pP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Project cost increase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0" y="4035980"/>
            <a:ext cx="731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-   Provide </a:t>
            </a: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underground parking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0" y="3429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-    Re-design </a:t>
            </a: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foundation system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0" y="243095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-    Designed </a:t>
            </a: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a steel gravity system with vibration </a:t>
            </a: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controlling characteristics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820103" y="5185144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Courtesy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Holbert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Apple Associates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5400" y="457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40700" y="914400"/>
            <a:ext cx="48768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0" y="533400"/>
            <a:ext cx="4558030" cy="457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0" y="457200"/>
            <a:ext cx="914400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Acknowledgments</a:t>
            </a:r>
          </a:p>
          <a:p>
            <a:endParaRPr lang="en-US" sz="28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A Very Special Thanks to: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Holbert</a:t>
            </a:r>
            <a:r>
              <a:rPr lang="en-US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Apple Associates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David </a:t>
            </a:r>
            <a:r>
              <a:rPr lang="en-US" sz="32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Holbert</a:t>
            </a:r>
            <a:r>
              <a:rPr lang="en-US" sz="32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&amp; David Smith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endParaRPr lang="en-US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AE Faculty , especially Thomas Boothby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Family, Friends, and Classmates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Jesus Christ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5400" y="457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2521059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Questions and Comments?</a:t>
            </a: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40700" y="914400"/>
            <a:ext cx="48768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0" y="533400"/>
            <a:ext cx="455803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5400" y="457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2521059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Questions and Comments?</a:t>
            </a: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40700" y="914400"/>
            <a:ext cx="48768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0" y="533400"/>
            <a:ext cx="455803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0" y="990600"/>
            <a:ext cx="48768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0" y="609600"/>
            <a:ext cx="4876800" cy="504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A365FF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Statistics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Gravity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457200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Gravity System</a:t>
            </a:r>
          </a:p>
          <a:p>
            <a:pPr algn="ctr"/>
            <a:endParaRPr lang="en-US" sz="14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</a:p>
          <a:p>
            <a:pPr algn="ctr"/>
            <a:endParaRPr lang="en-US" sz="40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4611480"/>
            <a:ext cx="5353050" cy="121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900" y="1583650"/>
            <a:ext cx="5791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ame 14"/>
          <p:cNvSpPr/>
          <p:nvPr/>
        </p:nvSpPr>
        <p:spPr>
          <a:xfrm>
            <a:off x="21869400" y="3429000"/>
            <a:ext cx="35814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21869400" y="4267200"/>
            <a:ext cx="3581400" cy="3442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2115800" y="1533526"/>
            <a:ext cx="5867400" cy="955000"/>
          </a:xfrm>
          <a:prstGeom prst="frame">
            <a:avLst>
              <a:gd name="adj1" fmla="val 4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12573000" y="4604456"/>
            <a:ext cx="5410200" cy="1339144"/>
          </a:xfrm>
          <a:prstGeom prst="frame">
            <a:avLst>
              <a:gd name="adj1" fmla="val 4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7945100" y="1533526"/>
            <a:ext cx="7505700" cy="18859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115800" y="2488526"/>
            <a:ext cx="9753600" cy="12452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983200" y="2471737"/>
            <a:ext cx="7467600" cy="12620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573000" y="4267200"/>
            <a:ext cx="9334500" cy="3372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7945100" y="4604456"/>
            <a:ext cx="7505700" cy="13391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7983200" y="4267200"/>
            <a:ext cx="7457704" cy="34465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915400" y="341947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- 8” slab w/ 4” drop panels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34450" y="2857025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- 7.25” post-tensioned flat plate</a:t>
            </a:r>
          </a:p>
        </p:txBody>
      </p:sp>
    </p:spTree>
    <p:extLst>
      <p:ext uri="{BB962C8B-B14F-4D97-AF65-F5344CB8AC3E}">
        <p14:creationId xmlns:p14="http://schemas.microsoft.com/office/powerpoint/2010/main" val="4273836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  <p:bldP spid="2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A365FF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Statistics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Gravity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0" y="457200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Gravity System</a:t>
            </a:r>
          </a:p>
          <a:p>
            <a:pPr algn="ctr"/>
            <a:endParaRPr lang="en-US" sz="14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Two way PT system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</a:p>
          <a:p>
            <a:pPr algn="ctr"/>
            <a:endParaRPr lang="en-US" sz="40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743" y="4933950"/>
            <a:ext cx="1871979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574000" y="990600"/>
            <a:ext cx="44196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112" y="609601"/>
            <a:ext cx="4229688" cy="507924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21573309" y="1295400"/>
            <a:ext cx="0" cy="1219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039218" y="1295400"/>
            <a:ext cx="0" cy="1676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470291" y="1295400"/>
            <a:ext cx="0" cy="1676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833873" y="1295400"/>
            <a:ext cx="0" cy="1676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173509" y="1286691"/>
            <a:ext cx="0" cy="1676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774400" y="1328055"/>
            <a:ext cx="0" cy="401002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070491" y="1354182"/>
            <a:ext cx="0" cy="401002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191618" y="3687807"/>
            <a:ext cx="0" cy="1676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892655" y="3687807"/>
            <a:ext cx="0" cy="1676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443473" y="4410891"/>
            <a:ext cx="0" cy="9533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577662" y="3687807"/>
            <a:ext cx="0" cy="9533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412200" y="1489164"/>
            <a:ext cx="2971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412200" y="1998618"/>
            <a:ext cx="2971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573309" y="4925242"/>
            <a:ext cx="2971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1564600" y="5257800"/>
            <a:ext cx="2971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412200" y="2429691"/>
            <a:ext cx="6161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2028332" y="2326285"/>
            <a:ext cx="298268" cy="946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326600" y="2330450"/>
            <a:ext cx="5072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833873" y="2326285"/>
            <a:ext cx="178527" cy="1121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23014781" y="2425958"/>
            <a:ext cx="1507332" cy="62808"/>
          </a:xfrm>
          <a:custGeom>
            <a:avLst/>
            <a:gdLst>
              <a:gd name="connsiteX0" fmla="*/ 0 w 1507332"/>
              <a:gd name="connsiteY0" fmla="*/ 19586 h 62808"/>
              <a:gd name="connsiteX1" fmla="*/ 109538 w 1507332"/>
              <a:gd name="connsiteY1" fmla="*/ 60067 h 62808"/>
              <a:gd name="connsiteX2" fmla="*/ 207169 w 1507332"/>
              <a:gd name="connsiteY2" fmla="*/ 57686 h 62808"/>
              <a:gd name="connsiteX3" fmla="*/ 290513 w 1507332"/>
              <a:gd name="connsiteY3" fmla="*/ 45780 h 62808"/>
              <a:gd name="connsiteX4" fmla="*/ 452438 w 1507332"/>
              <a:gd name="connsiteY4" fmla="*/ 2917 h 62808"/>
              <a:gd name="connsiteX5" fmla="*/ 583407 w 1507332"/>
              <a:gd name="connsiteY5" fmla="*/ 5298 h 62808"/>
              <a:gd name="connsiteX6" fmla="*/ 673894 w 1507332"/>
              <a:gd name="connsiteY6" fmla="*/ 17205 h 62808"/>
              <a:gd name="connsiteX7" fmla="*/ 819150 w 1507332"/>
              <a:gd name="connsiteY7" fmla="*/ 17205 h 62808"/>
              <a:gd name="connsiteX8" fmla="*/ 964407 w 1507332"/>
              <a:gd name="connsiteY8" fmla="*/ 36255 h 62808"/>
              <a:gd name="connsiteX9" fmla="*/ 1126332 w 1507332"/>
              <a:gd name="connsiteY9" fmla="*/ 41017 h 62808"/>
              <a:gd name="connsiteX10" fmla="*/ 1254919 w 1507332"/>
              <a:gd name="connsiteY10" fmla="*/ 17205 h 62808"/>
              <a:gd name="connsiteX11" fmla="*/ 1507332 w 1507332"/>
              <a:gd name="connsiteY11" fmla="*/ 5298 h 6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7332" h="62808">
                <a:moveTo>
                  <a:pt x="0" y="19586"/>
                </a:moveTo>
                <a:cubicBezTo>
                  <a:pt x="37505" y="36651"/>
                  <a:pt x="75010" y="53717"/>
                  <a:pt x="109538" y="60067"/>
                </a:cubicBezTo>
                <a:cubicBezTo>
                  <a:pt x="144066" y="66417"/>
                  <a:pt x="177007" y="60067"/>
                  <a:pt x="207169" y="57686"/>
                </a:cubicBezTo>
                <a:cubicBezTo>
                  <a:pt x="237332" y="55305"/>
                  <a:pt x="249635" y="54908"/>
                  <a:pt x="290513" y="45780"/>
                </a:cubicBezTo>
                <a:cubicBezTo>
                  <a:pt x="331391" y="36652"/>
                  <a:pt x="403622" y="9664"/>
                  <a:pt x="452438" y="2917"/>
                </a:cubicBezTo>
                <a:cubicBezTo>
                  <a:pt x="501254" y="-3830"/>
                  <a:pt x="546498" y="2917"/>
                  <a:pt x="583407" y="5298"/>
                </a:cubicBezTo>
                <a:cubicBezTo>
                  <a:pt x="620316" y="7679"/>
                  <a:pt x="634604" y="15221"/>
                  <a:pt x="673894" y="17205"/>
                </a:cubicBezTo>
                <a:cubicBezTo>
                  <a:pt x="713184" y="19189"/>
                  <a:pt x="770731" y="14030"/>
                  <a:pt x="819150" y="17205"/>
                </a:cubicBezTo>
                <a:cubicBezTo>
                  <a:pt x="867569" y="20380"/>
                  <a:pt x="913210" y="32286"/>
                  <a:pt x="964407" y="36255"/>
                </a:cubicBezTo>
                <a:cubicBezTo>
                  <a:pt x="1015604" y="40224"/>
                  <a:pt x="1077913" y="44192"/>
                  <a:pt x="1126332" y="41017"/>
                </a:cubicBezTo>
                <a:cubicBezTo>
                  <a:pt x="1174751" y="37842"/>
                  <a:pt x="1191419" y="23158"/>
                  <a:pt x="1254919" y="17205"/>
                </a:cubicBezTo>
                <a:cubicBezTo>
                  <a:pt x="1318419" y="11252"/>
                  <a:pt x="1412875" y="8275"/>
                  <a:pt x="1507332" y="529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21612225" y="2857500"/>
            <a:ext cx="198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4070491" y="3022600"/>
            <a:ext cx="389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3593425" y="2857500"/>
            <a:ext cx="477065" cy="1617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6" name="Straight Connector 3075"/>
          <p:cNvCxnSpPr/>
          <p:nvPr/>
        </p:nvCxnSpPr>
        <p:spPr>
          <a:xfrm>
            <a:off x="23173509" y="3506877"/>
            <a:ext cx="14390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8" name="Straight Connector 3077"/>
          <p:cNvCxnSpPr/>
          <p:nvPr/>
        </p:nvCxnSpPr>
        <p:spPr>
          <a:xfrm>
            <a:off x="23160809" y="3298825"/>
            <a:ext cx="4199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0" name="Straight Connector 3079"/>
          <p:cNvCxnSpPr/>
          <p:nvPr/>
        </p:nvCxnSpPr>
        <p:spPr>
          <a:xfrm>
            <a:off x="24070490" y="3473450"/>
            <a:ext cx="5421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2" name="Straight Connector 3081"/>
          <p:cNvCxnSpPr/>
          <p:nvPr/>
        </p:nvCxnSpPr>
        <p:spPr>
          <a:xfrm>
            <a:off x="23580725" y="3298825"/>
            <a:ext cx="489764" cy="1722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Connector 3084"/>
          <p:cNvCxnSpPr/>
          <p:nvPr/>
        </p:nvCxnSpPr>
        <p:spPr>
          <a:xfrm>
            <a:off x="21488400" y="3780307"/>
            <a:ext cx="16474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3545800" y="3778250"/>
            <a:ext cx="8886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3527157" y="4019550"/>
            <a:ext cx="994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0" name="Straight Connector 3089"/>
          <p:cNvCxnSpPr/>
          <p:nvPr/>
        </p:nvCxnSpPr>
        <p:spPr>
          <a:xfrm>
            <a:off x="21469350" y="4222750"/>
            <a:ext cx="1219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2" name="Straight Connector 3091"/>
          <p:cNvCxnSpPr/>
          <p:nvPr/>
        </p:nvCxnSpPr>
        <p:spPr>
          <a:xfrm flipV="1">
            <a:off x="22695297" y="3994150"/>
            <a:ext cx="428228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4" name="Straight Connector 3093"/>
          <p:cNvCxnSpPr/>
          <p:nvPr/>
        </p:nvCxnSpPr>
        <p:spPr>
          <a:xfrm>
            <a:off x="21469350" y="4610100"/>
            <a:ext cx="323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6" name="Straight Connector 3095"/>
          <p:cNvCxnSpPr/>
          <p:nvPr/>
        </p:nvCxnSpPr>
        <p:spPr>
          <a:xfrm flipV="1">
            <a:off x="21793200" y="4419600"/>
            <a:ext cx="523875" cy="190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9" name="Straight Connector 3098"/>
          <p:cNvCxnSpPr/>
          <p:nvPr/>
        </p:nvCxnSpPr>
        <p:spPr>
          <a:xfrm flipV="1">
            <a:off x="22313900" y="4419600"/>
            <a:ext cx="1316468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1" name="Straight Connector 3100"/>
          <p:cNvCxnSpPr/>
          <p:nvPr/>
        </p:nvCxnSpPr>
        <p:spPr>
          <a:xfrm flipH="1">
            <a:off x="24155400" y="4526007"/>
            <a:ext cx="304800" cy="45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3" name="Straight Connector 3102"/>
          <p:cNvCxnSpPr/>
          <p:nvPr/>
        </p:nvCxnSpPr>
        <p:spPr>
          <a:xfrm flipH="1" flipV="1">
            <a:off x="23630368" y="4419600"/>
            <a:ext cx="525032" cy="161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5581256" y="5079273"/>
            <a:ext cx="2004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5589965" y="5274402"/>
            <a:ext cx="19176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9126583" y="227850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-Banded Tendons</a:t>
            </a:r>
          </a:p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/>
            <a:endParaRPr lang="en-US" sz="40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50321" y="2803773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-Uniformly Distributed Tendons</a:t>
            </a:r>
            <a:endParaRPr lang="en-US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08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733488" y="990600"/>
            <a:ext cx="4717312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A365FF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Statistics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Gravity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45720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Lateral System</a:t>
            </a:r>
          </a:p>
          <a:p>
            <a:pPr algn="ctr"/>
            <a:endParaRPr lang="en-US" sz="14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Ordinary Reinforced Concrete Shear Walls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- 12” or 14” thick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located near stair and elevator cores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8"/>
          <a:stretch/>
        </p:blipFill>
        <p:spPr bwMode="auto">
          <a:xfrm>
            <a:off x="21336000" y="474724"/>
            <a:ext cx="3817088" cy="539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96400" y="3657600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   Additional </a:t>
            </a: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beams added in parking garage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7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574000" y="990600"/>
            <a:ext cx="44196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A365FF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Statistics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Gravity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457200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Lateral System</a:t>
            </a:r>
          </a:p>
          <a:p>
            <a:pPr algn="ctr"/>
            <a:endParaRPr lang="en-US" sz="14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Ordinary Reinforced Concrete Shear Walls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- 12” or 14” thick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located near stair and elevator cores</a:t>
            </a:r>
            <a:endParaRPr lang="en-US" sz="32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   Additional beams added in parking garage</a:t>
            </a:r>
          </a:p>
          <a:p>
            <a:pPr algn="ctr"/>
            <a:endParaRPr lang="en-US" sz="40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/>
          <a:stretch/>
        </p:blipFill>
        <p:spPr bwMode="auto">
          <a:xfrm>
            <a:off x="21031200" y="617455"/>
            <a:ext cx="4099604" cy="50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0" y="3505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-    Shear Walls vary in height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031200" y="617455"/>
            <a:ext cx="4099604" cy="509754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174200" y="1981200"/>
            <a:ext cx="45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081002" y="1981200"/>
            <a:ext cx="381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003000" y="3487782"/>
            <a:ext cx="381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071182" y="3810000"/>
            <a:ext cx="381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524723" y="4528455"/>
            <a:ext cx="93727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200327" y="2092236"/>
            <a:ext cx="0" cy="345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600928" y="2092236"/>
            <a:ext cx="0" cy="345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458722" y="3801291"/>
            <a:ext cx="0" cy="7271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282395" y="3801291"/>
            <a:ext cx="0" cy="7271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3071182" y="2092236"/>
            <a:ext cx="0" cy="34500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469600" y="1974672"/>
            <a:ext cx="0" cy="2351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3071182" y="2209800"/>
            <a:ext cx="39841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3053764" y="2448124"/>
            <a:ext cx="39841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2516014" y="4317273"/>
            <a:ext cx="5649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97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457200"/>
            <a:ext cx="7848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Statistics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Gravity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Problem 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0" y="45720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Problem Statement</a:t>
            </a:r>
          </a:p>
          <a:p>
            <a:pPr algn="ctr"/>
            <a:endParaRPr lang="en-US" sz="14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 Building is acceptable as designed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200" y="457200"/>
            <a:ext cx="870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Proposed Solution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86474" y="267968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 Consider </a:t>
            </a: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impact on: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	- Architecture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	- Foundations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	- Vibrations</a:t>
            </a:r>
          </a:p>
          <a:p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		- Cost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72437" y="2030848"/>
            <a:ext cx="8191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 Scenario</a:t>
            </a: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: redesign the apartment levels in steel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70051" y="4765610"/>
            <a:ext cx="83619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 Compare </a:t>
            </a: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overall project cost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49999" y="3644166"/>
            <a:ext cx="838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 Investigate </a:t>
            </a: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effects on foundations and lateral 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system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49998" y="2958256"/>
            <a:ext cx="8373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 Move </a:t>
            </a: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a level of parking garage below grade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063034" y="1915180"/>
            <a:ext cx="8373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 Design </a:t>
            </a: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apartment levels using composite beams and </a:t>
            </a:r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girders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0" y="1131213"/>
            <a:ext cx="838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-  Create </a:t>
            </a:r>
            <a:r>
              <a:rPr lang="en-US" sz="2800" dirty="0">
                <a:latin typeface="Book Antiqua" panose="02040602050305030304" pitchFamily="18" charset="0"/>
                <a:ea typeface="Batang" pitchFamily="18" charset="-127"/>
                <a:cs typeface="Times New Roman" panose="02020603050405020304" pitchFamily="18" charset="0"/>
              </a:rPr>
              <a:t>a modular bay size and column locations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7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3" grpId="0"/>
      <p:bldP spid="4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457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8621 Georgia Avenue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Building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Problem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Statement &amp; Solution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Composite Steel System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Lateral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Foundation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Ventilation System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Conclusion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27432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40400" y="0"/>
            <a:ext cx="304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172200"/>
            <a:ext cx="25831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943600"/>
            <a:ext cx="272034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0" y="2521059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Gravity Redesign</a:t>
            </a:r>
            <a:endParaRPr lang="en-US" sz="2800" dirty="0">
              <a:latin typeface="Book Antiqua" panose="0204060205030503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0" y="990600"/>
            <a:ext cx="44196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98" b="5826"/>
          <a:stretch/>
        </p:blipFill>
        <p:spPr>
          <a:xfrm>
            <a:off x="21070294" y="685799"/>
            <a:ext cx="4837706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5136</TotalTime>
  <Words>2198</Words>
  <Application>Microsoft Office PowerPoint</Application>
  <PresentationFormat>Custom</PresentationFormat>
  <Paragraphs>833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Batang</vt:lpstr>
      <vt:lpstr>Arial</vt:lpstr>
      <vt:lpstr>Book Antiqua</vt:lpstr>
      <vt:lpstr>Calibri</vt:lpstr>
      <vt:lpstr>Cambria Math</vt:lpstr>
      <vt:lpstr>Monotype Corsiva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Nicholas J Dastalfo</cp:lastModifiedBy>
  <cp:revision>212</cp:revision>
  <cp:lastPrinted>2015-04-13T07:54:07Z</cp:lastPrinted>
  <dcterms:created xsi:type="dcterms:W3CDTF">2006-11-29T18:17:25Z</dcterms:created>
  <dcterms:modified xsi:type="dcterms:W3CDTF">2015-04-28T20:15:21Z</dcterms:modified>
</cp:coreProperties>
</file>